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2"/>
  </p:notesMasterIdLst>
  <p:handoutMasterIdLst>
    <p:handoutMasterId r:id="rId13"/>
  </p:handoutMasterIdLst>
  <p:sldIdLst>
    <p:sldId id="256" r:id="rId3"/>
    <p:sldId id="283" r:id="rId4"/>
    <p:sldId id="333" r:id="rId5"/>
    <p:sldId id="365" r:id="rId6"/>
    <p:sldId id="364" r:id="rId7"/>
    <p:sldId id="367" r:id="rId8"/>
    <p:sldId id="366" r:id="rId9"/>
    <p:sldId id="363" r:id="rId10"/>
    <p:sldId id="286" r:id="rId1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E73A1C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01" autoAdjust="0"/>
    <p:restoredTop sz="80826" autoAdjust="0"/>
  </p:normalViewPr>
  <p:slideViewPr>
    <p:cSldViewPr snapToGrid="0" snapToObjects="1">
      <p:cViewPr varScale="1">
        <p:scale>
          <a:sx n="105" d="100"/>
          <a:sy n="105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2020/10/1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2020/10/1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很多人可能會有疑問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模型訓練好然後呢</a:t>
            </a:r>
            <a:r>
              <a:rPr lang="en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en-TW" dirty="0">
                <a:effectLst/>
              </a:rPr>
              <a:t> </a:t>
            </a:r>
            <a:r>
              <a:rPr lang="zh-TW" altLang="en-US" dirty="0">
                <a:effectLst/>
              </a:rPr>
              <a:t> 昨天已經教各位如何</a:t>
            </a:r>
            <a:r>
              <a:rPr lang="zh-TW" altLang="en-US">
                <a:effectLst/>
              </a:rPr>
              <a:t>儲存並匯出自己</a:t>
            </a:r>
            <a:r>
              <a:rPr lang="zh-TW" altLang="en-US" dirty="0">
                <a:effectLst/>
              </a:rPr>
              <a:t>的模型了，今天就來教各位</a:t>
            </a:r>
            <a:r>
              <a:rPr lang="zh-TW" altLang="en-US" sz="1200" dirty="0"/>
              <a:t>使用 </a:t>
            </a:r>
            <a:r>
              <a:rPr lang="en-US" altLang="zh-TW" sz="1200" dirty="0"/>
              <a:t>Python Flask</a:t>
            </a:r>
            <a:r>
              <a:rPr lang="zh-TW" altLang="en-US" sz="1200" dirty="0"/>
              <a:t> 架設</a:t>
            </a:r>
            <a:r>
              <a:rPr lang="en-US" altLang="zh-TW" sz="1200" dirty="0"/>
              <a:t>API</a:t>
            </a:r>
            <a:r>
              <a:rPr lang="zh-TW" altLang="en-US" sz="1200" dirty="0"/>
              <a:t>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368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tw.alphacamp.co</a:t>
            </a:r>
            <a:r>
              <a:rPr lang="en-US" dirty="0"/>
              <a:t>/blog/</a:t>
            </a:r>
            <a:r>
              <a:rPr lang="en-US" dirty="0" err="1"/>
              <a:t>api</a:t>
            </a:r>
            <a:r>
              <a:rPr lang="en-US" dirty="0"/>
              <a:t>-introduction-understand-web-</a:t>
            </a:r>
            <a:r>
              <a:rPr lang="en-US" dirty="0" err="1"/>
              <a:t>api</a:t>
            </a:r>
            <a:r>
              <a:rPr lang="en-US" dirty="0"/>
              <a:t>-http-json</a:t>
            </a:r>
          </a:p>
          <a:p>
            <a:endParaRPr lang="en-US" dirty="0"/>
          </a:p>
          <a:p>
            <a:r>
              <a:rPr lang="en-TW" dirty="0"/>
              <a:t>另外各位可能也有聽過一個名詞叫做</a:t>
            </a:r>
            <a:r>
              <a:rPr lang="zh-TW" altLang="en-US" dirty="0"/>
              <a:t> </a:t>
            </a:r>
            <a:r>
              <a:rPr lang="en-US" dirty="0"/>
              <a:t>RESTful</a:t>
            </a:r>
            <a:r>
              <a:rPr lang="zh-TW" altLang="en-US" dirty="0"/>
              <a:t> </a:t>
            </a:r>
            <a:r>
              <a:rPr lang="en-US" altLang="zh-TW" dirty="0"/>
              <a:t>API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433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RESTful</a:t>
            </a:r>
            <a:r>
              <a:rPr lang="zh-TW" altLang="en-US" sz="12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是一種網路架構風格，近幾年來 </a:t>
            </a:r>
            <a:r>
              <a:rPr lang="en-US" sz="12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REST </a:t>
            </a:r>
            <a:r>
              <a:rPr lang="zh-TW" altLang="en-US" sz="12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的概念已經被實作在大型網路系統中，而在 </a:t>
            </a:r>
            <a:r>
              <a:rPr lang="en-US" sz="12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Web Service </a:t>
            </a:r>
            <a:r>
              <a:rPr lang="zh-TW" altLang="en-US" sz="12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中使用 </a:t>
            </a:r>
            <a:r>
              <a:rPr lang="en-US" sz="12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REST </a:t>
            </a:r>
            <a:r>
              <a:rPr lang="zh-TW" altLang="en-US" sz="12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概念被實作出來的 </a:t>
            </a:r>
            <a:r>
              <a:rPr lang="en-US" sz="12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API </a:t>
            </a:r>
            <a:r>
              <a:rPr lang="zh-TW" altLang="en-US" sz="12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就簡稱為 </a:t>
            </a:r>
            <a:r>
              <a:rPr lang="en-US" sz="12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RESTful API。 </a:t>
            </a:r>
            <a:r>
              <a:rPr lang="zh-TW" altLang="en-US" sz="12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他是使用 </a:t>
            </a:r>
            <a:r>
              <a:rPr lang="en-US" sz="12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HTTP </a:t>
            </a:r>
            <a:r>
              <a:rPr lang="zh-TW" altLang="en-US" sz="12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的協定完整定義 </a:t>
            </a:r>
            <a:r>
              <a:rPr lang="en-US" sz="12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Web Service </a:t>
            </a:r>
            <a:r>
              <a:rPr lang="zh-TW" altLang="en-US" sz="12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在 </a:t>
            </a:r>
            <a:r>
              <a:rPr lang="en-US" sz="12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HTTP Request </a:t>
            </a:r>
            <a:r>
              <a:rPr lang="zh-TW" altLang="en-US" sz="12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的各種流程。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592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11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7.gif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tiff"/><Relationship Id="rId11" Type="http://schemas.openxmlformats.org/officeDocument/2006/relationships/image" Target="../media/image35.png"/><Relationship Id="rId5" Type="http://schemas.openxmlformats.org/officeDocument/2006/relationships/image" Target="../media/image29.tiff"/><Relationship Id="rId10" Type="http://schemas.openxmlformats.org/officeDocument/2006/relationships/image" Target="../media/image34.tiff"/><Relationship Id="rId4" Type="http://schemas.openxmlformats.org/officeDocument/2006/relationships/image" Target="../media/image28.tiff"/><Relationship Id="rId9" Type="http://schemas.openxmlformats.org/officeDocument/2006/relationships/image" Target="../media/image3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Methods/POST" TargetMode="External"/><Relationship Id="rId7" Type="http://schemas.openxmlformats.org/officeDocument/2006/relationships/image" Target="../media/image37.svg"/><Relationship Id="rId2" Type="http://schemas.openxmlformats.org/officeDocument/2006/relationships/hyperlink" Target="https://developer.mozilla.org/en-US/docs/Web/HTTP/Methods/GET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hyperlink" Target="https://developer.mozilla.org/en-US/docs/Web/HTTP/Methods/DELETE" TargetMode="External"/><Relationship Id="rId4" Type="http://schemas.openxmlformats.org/officeDocument/2006/relationships/hyperlink" Target="https://developer.mozilla.org/en-US/docs/Web/HTTP/Methods/PU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25</a:t>
            </a:r>
            <a:endParaRPr lang="zh-CN" alt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AEAEB316-77E4-FB40-AC16-733DD7B6B65F}"/>
              </a:ext>
            </a:extLst>
          </p:cNvPr>
          <p:cNvSpPr txBox="1">
            <a:spLocks/>
          </p:cNvSpPr>
          <p:nvPr/>
        </p:nvSpPr>
        <p:spPr>
          <a:xfrm>
            <a:off x="1248936" y="3292990"/>
            <a:ext cx="9802885" cy="13285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dirty="0"/>
              <a:t>使用</a:t>
            </a:r>
            <a:r>
              <a:rPr lang="en-US" altLang="zh-TW" sz="4000" dirty="0"/>
              <a:t>Python Flask</a:t>
            </a:r>
            <a:r>
              <a:rPr lang="zh-TW" altLang="en-US" sz="4000" dirty="0"/>
              <a:t>架設</a:t>
            </a:r>
            <a:r>
              <a:rPr lang="en-US" altLang="zh-TW" sz="4000" dirty="0"/>
              <a:t>API</a:t>
            </a:r>
            <a:r>
              <a:rPr lang="zh-TW" altLang="en-US" sz="4000" dirty="0"/>
              <a:t>吧 </a:t>
            </a:r>
            <a:r>
              <a:rPr lang="en-US" altLang="zh-TW" sz="4000" dirty="0"/>
              <a:t>!</a:t>
            </a:r>
          </a:p>
          <a:p>
            <a:endParaRPr lang="en-US" altLang="zh-TW" sz="4000" dirty="0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CD1CDC84-333F-8341-AC70-387B4D1EC7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733" y="4103389"/>
            <a:ext cx="5537200" cy="341632"/>
          </a:xfrm>
        </p:spPr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4CEB56DA-E5E0-9D47-A1E1-E3B9205198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3896" y="409679"/>
            <a:ext cx="5537200" cy="590931"/>
          </a:xfrm>
        </p:spPr>
        <p:txBody>
          <a:bodyPr/>
          <a:lstStyle/>
          <a:p>
            <a:r>
              <a:rPr lang="en-TW" dirty="0"/>
              <a:t>Day 25</a:t>
            </a:r>
            <a:r>
              <a:rPr lang="zh-TW" altLang="en-US" dirty="0"/>
              <a:t> </a:t>
            </a:r>
            <a:r>
              <a:rPr lang="en-TW" dirty="0"/>
              <a:t>學習目標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5CB671C-7D2E-A940-AE00-62876896FB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121" y="1537003"/>
            <a:ext cx="1231900" cy="840230"/>
          </a:xfrm>
        </p:spPr>
        <p:txBody>
          <a:bodyPr/>
          <a:lstStyle/>
          <a:p>
            <a:r>
              <a:rPr lang="en-TW" dirty="0"/>
              <a:t>01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D37D6DF-4512-BB45-937D-2D1BBDA422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0" y="1641898"/>
            <a:ext cx="3556000" cy="341632"/>
          </a:xfrm>
        </p:spPr>
        <p:txBody>
          <a:bodyPr/>
          <a:lstStyle/>
          <a:p>
            <a:r>
              <a:rPr lang="en-US" altLang="zh-TW" sz="1800" dirty="0"/>
              <a:t>API</a:t>
            </a:r>
            <a:r>
              <a:rPr lang="zh-TW" altLang="en-US" sz="1800" dirty="0"/>
              <a:t> 觀念講解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56E604E2-46E8-B549-B438-1B5AB13227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939127"/>
            <a:ext cx="4474107" cy="290657"/>
          </a:xfrm>
        </p:spPr>
        <p:txBody>
          <a:bodyPr/>
          <a:lstStyle/>
          <a:p>
            <a:r>
              <a:rPr lang="zh-TW" altLang="en-US" sz="1100" dirty="0"/>
              <a:t>什麼是</a:t>
            </a:r>
            <a:r>
              <a:rPr lang="en-US" altLang="zh-TW" sz="1100" dirty="0"/>
              <a:t> API? </a:t>
            </a:r>
            <a:r>
              <a:rPr lang="en-US" sz="1100" dirty="0"/>
              <a:t>RESTful API? HTTP Request </a:t>
            </a:r>
            <a:r>
              <a:rPr lang="zh-TW" altLang="en-US" sz="1100" dirty="0"/>
              <a:t>方法</a:t>
            </a:r>
            <a:r>
              <a:rPr lang="en-US" altLang="zh-TW" sz="1100" dirty="0"/>
              <a:t>?</a:t>
            </a:r>
            <a:endParaRPr lang="zh-TW" altLang="en-US" sz="1100" dirty="0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87484395-7C51-A64F-A392-2905AC0BD2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0121" y="2800940"/>
            <a:ext cx="1231900" cy="840230"/>
          </a:xfrm>
        </p:spPr>
        <p:txBody>
          <a:bodyPr/>
          <a:lstStyle/>
          <a:p>
            <a:r>
              <a:rPr lang="en-TW" dirty="0"/>
              <a:t>02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B5ABCE70-0D61-604F-B554-98DCE5F8497C}"/>
              </a:ext>
            </a:extLst>
          </p:cNvPr>
          <p:cNvSpPr txBox="1">
            <a:spLocks/>
          </p:cNvSpPr>
          <p:nvPr/>
        </p:nvSpPr>
        <p:spPr>
          <a:xfrm>
            <a:off x="1416990" y="2924650"/>
            <a:ext cx="35560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/>
              <a:t>手把手實作一個花朵分類器</a:t>
            </a:r>
            <a:r>
              <a:rPr lang="en-US" altLang="zh-TW" sz="1800" dirty="0"/>
              <a:t> API</a:t>
            </a:r>
            <a:endParaRPr lang="zh-TW" altLang="en-US" sz="1800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6EC4FFE-092C-DE44-B98C-4DE561CF6F81}"/>
              </a:ext>
            </a:extLst>
          </p:cNvPr>
          <p:cNvSpPr txBox="1">
            <a:spLocks/>
          </p:cNvSpPr>
          <p:nvPr/>
        </p:nvSpPr>
        <p:spPr>
          <a:xfrm>
            <a:off x="1416989" y="3221879"/>
            <a:ext cx="4474107" cy="29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TW" sz="1100" dirty="0"/>
              <a:t>透過 Python Flask 建置一個後端預測模型 API</a:t>
            </a:r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29096" y="3276408"/>
            <a:ext cx="5537200" cy="535531"/>
          </a:xfrm>
        </p:spPr>
        <p:txBody>
          <a:bodyPr/>
          <a:lstStyle/>
          <a:p>
            <a:r>
              <a:rPr lang="en-US" altLang="zh-CN" sz="3200" kern="0" dirty="0"/>
              <a:t>API</a:t>
            </a:r>
            <a:r>
              <a:rPr lang="zh-TW" altLang="en-US" sz="3200" kern="0" dirty="0"/>
              <a:t> 觀念講解</a:t>
            </a:r>
            <a:endParaRPr lang="zh-CN" alt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7486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BD5EA9-3AA2-C747-AF25-B1C39948EF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什麼是</a:t>
            </a:r>
            <a:r>
              <a:rPr lang="zh-TW" altLang="en-US" dirty="0"/>
              <a:t> </a:t>
            </a:r>
            <a:r>
              <a:rPr lang="en-US" altLang="zh-TW" dirty="0"/>
              <a:t>API ?</a:t>
            </a:r>
            <a:endParaRPr lang="en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12E053-C1D9-444A-85D2-ECB233023DC0}"/>
              </a:ext>
            </a:extLst>
          </p:cNvPr>
          <p:cNvSpPr/>
          <p:nvPr/>
        </p:nvSpPr>
        <p:spPr>
          <a:xfrm>
            <a:off x="992874" y="1057579"/>
            <a:ext cx="96751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kern="0" dirty="0">
                <a:solidFill>
                  <a:srgbClr val="595959"/>
                </a:solidFill>
                <a:latin typeface="Arial"/>
                <a:cs typeface="Arial"/>
              </a:rPr>
              <a:t>應用程式介面（</a:t>
            </a:r>
            <a:r>
              <a:rPr lang="en-US" sz="2000" kern="0" dirty="0">
                <a:solidFill>
                  <a:srgbClr val="595959"/>
                </a:solidFill>
                <a:latin typeface="Arial"/>
                <a:cs typeface="Arial"/>
              </a:rPr>
              <a:t>Application Programming Interface, API）</a:t>
            </a:r>
          </a:p>
          <a:p>
            <a:endParaRPr lang="en-US" sz="2000" kern="0" dirty="0">
              <a:solidFill>
                <a:srgbClr val="595959"/>
              </a:solidFill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595959"/>
                </a:solidFill>
                <a:latin typeface="Arial"/>
                <a:cs typeface="Arial"/>
              </a:rPr>
              <a:t>屬於客戶端與伺服端的溝通橋樑，並提供一個端口能夠做資料交換。</a:t>
            </a:r>
            <a:endParaRPr lang="en-TW" kern="0" dirty="0">
              <a:solidFill>
                <a:srgbClr val="595959"/>
              </a:solidFill>
              <a:latin typeface="Arial"/>
              <a:cs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82F8A16-6295-7348-BF35-8BC494E7F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0138" y="3228848"/>
            <a:ext cx="1351280" cy="135128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05C85C-351A-AD48-8954-C1A0E46B4B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2384" y="2577449"/>
            <a:ext cx="707886" cy="70788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9D37F40-A339-B04B-9359-05A0B6FCEE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72384" y="3621831"/>
            <a:ext cx="707886" cy="70788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962187-47DD-A44D-AD98-C85EFC9A74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38895" y="4793160"/>
            <a:ext cx="774864" cy="774864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A80A154A-F877-184E-913B-46A501725227}"/>
              </a:ext>
            </a:extLst>
          </p:cNvPr>
          <p:cNvSpPr/>
          <p:nvPr/>
        </p:nvSpPr>
        <p:spPr>
          <a:xfrm>
            <a:off x="4572000" y="3718560"/>
            <a:ext cx="2316480" cy="18592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46F6788E-5882-BF49-9F1E-0D325422B55D}"/>
              </a:ext>
            </a:extLst>
          </p:cNvPr>
          <p:cNvSpPr/>
          <p:nvPr/>
        </p:nvSpPr>
        <p:spPr>
          <a:xfrm flipH="1">
            <a:off x="4572000" y="4394200"/>
            <a:ext cx="2316480" cy="18592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1FDC7-2B60-B84B-BDD5-033C0C513DC4}"/>
              </a:ext>
            </a:extLst>
          </p:cNvPr>
          <p:cNvSpPr/>
          <p:nvPr/>
        </p:nvSpPr>
        <p:spPr>
          <a:xfrm>
            <a:off x="5045597" y="3467942"/>
            <a:ext cx="136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rgbClr val="595959"/>
                </a:solidFill>
                <a:cs typeface="Arial"/>
              </a:rPr>
              <a:t>HTTP Request</a:t>
            </a:r>
            <a:endParaRPr lang="en-TW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AB7A9A-7F02-5244-A422-954E15203AEC}"/>
              </a:ext>
            </a:extLst>
          </p:cNvPr>
          <p:cNvSpPr/>
          <p:nvPr/>
        </p:nvSpPr>
        <p:spPr>
          <a:xfrm>
            <a:off x="5045597" y="4580128"/>
            <a:ext cx="15087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rgbClr val="595959"/>
                </a:solidFill>
                <a:cs typeface="Arial"/>
              </a:rPr>
              <a:t>HTTP Response</a:t>
            </a:r>
            <a:endParaRPr lang="en-TW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B45C63-EFBA-D34C-9EFC-4B5DE2486943}"/>
              </a:ext>
            </a:extLst>
          </p:cNvPr>
          <p:cNvSpPr/>
          <p:nvPr/>
        </p:nvSpPr>
        <p:spPr>
          <a:xfrm>
            <a:off x="7510271" y="2931392"/>
            <a:ext cx="526593" cy="2636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B2AB9D79-8021-EA4A-A2C6-C06E795460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06652" y="3529374"/>
            <a:ext cx="1454983" cy="145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41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AFCBF4-3245-A54A-9B36-7914DADB8F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什麼是 </a:t>
            </a:r>
            <a:r>
              <a:rPr lang="en-US" dirty="0"/>
              <a:t>REST/RESTful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32A548-7214-FE4B-819D-7E99AFE3093D}"/>
              </a:ext>
            </a:extLst>
          </p:cNvPr>
          <p:cNvSpPr/>
          <p:nvPr/>
        </p:nvSpPr>
        <p:spPr>
          <a:xfrm>
            <a:off x="992875" y="1020032"/>
            <a:ext cx="10370070" cy="96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Representational State Transfer，</a:t>
            </a:r>
            <a:r>
              <a:rPr lang="zh-TW" altLang="en-US" sz="20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簡稱 </a:t>
            </a:r>
            <a:r>
              <a:rPr lang="en-US" sz="20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REST，</a:t>
            </a:r>
            <a:r>
              <a:rPr lang="zh-TW" altLang="en-US" sz="20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它是一種網路架構風格，近幾年來 </a:t>
            </a:r>
            <a:r>
              <a:rPr lang="en-US" sz="20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REST </a:t>
            </a:r>
            <a:r>
              <a:rPr lang="zh-TW" altLang="en-US" sz="2000" kern="0" dirty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的概念已經被實作在大型網路系統中。</a:t>
            </a:r>
            <a:endParaRPr lang="en-TW" sz="2000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BC358B-46B1-B64B-9047-C40EEE0F0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942" y="2693008"/>
            <a:ext cx="5827776" cy="278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28822A-58D1-CB4F-83C4-9FEEAEAD1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145" y="2890981"/>
            <a:ext cx="1404142" cy="735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A263A8-F1F8-0C49-9164-7BB10CAC3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4384" y="2890980"/>
            <a:ext cx="1404141" cy="75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C0BB4F-DACE-0D44-90EB-8DFCA4054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173" y="3825262"/>
            <a:ext cx="1050334" cy="5251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C34113-19A1-824D-9A91-A32E4383D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4745" y="3822327"/>
            <a:ext cx="937799" cy="525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B5D309-5692-3647-A0D1-738741A440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2316" y="3751262"/>
            <a:ext cx="1393992" cy="732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50147E-E524-2F40-9E56-3BB901868C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3693" y="4653062"/>
            <a:ext cx="1027439" cy="3873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CBE0EE-D804-1445-A3D0-41CA8BF9B4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2112" y="4556246"/>
            <a:ext cx="1828800" cy="595313"/>
          </a:xfrm>
          <a:prstGeom prst="rect">
            <a:avLst/>
          </a:prstGeom>
        </p:spPr>
      </p:pic>
      <p:pic>
        <p:nvPicPr>
          <p:cNvPr id="1028" name="Picture 4" descr="Go (Language)">
            <a:extLst>
              <a:ext uri="{FF2B5EF4-FFF2-40B4-BE49-F238E27FC236}">
                <a16:creationId xmlns:a16="http://schemas.microsoft.com/office/drawing/2014/main" id="{0EA5EDF6-8CC1-3E4D-904E-54BA0C72A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178" y="4460712"/>
            <a:ext cx="845687" cy="84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013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C4CD13-91A9-8A4B-B5C0-A8F6422C64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HTTP Request </a:t>
            </a:r>
            <a:r>
              <a:rPr lang="zh-TW" altLang="en-US" dirty="0"/>
              <a:t>方法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F97159-6274-4043-BE9E-F52AAA294F9A}"/>
              </a:ext>
            </a:extLst>
          </p:cNvPr>
          <p:cNvSpPr/>
          <p:nvPr/>
        </p:nvSpPr>
        <p:spPr>
          <a:xfrm>
            <a:off x="899209" y="1135118"/>
            <a:ext cx="33588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333333"/>
                </a:solidFill>
                <a:latin typeface="Arial" panose="020B0604020202020204" pitchFamily="34" charset="0"/>
              </a:rPr>
              <a:t>常見的 HTTP Request 有：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D66054-6C95-AB41-BCF2-E606277117F7}"/>
              </a:ext>
            </a:extLst>
          </p:cNvPr>
          <p:cNvSpPr/>
          <p:nvPr/>
        </p:nvSpPr>
        <p:spPr>
          <a:xfrm>
            <a:off x="899209" y="1805626"/>
            <a:ext cx="86695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83C4"/>
                </a:solidFill>
                <a:latin typeface="Arial" panose="020B0604020202020204" pitchFamily="34" charset="0"/>
                <a:hlinkClick r:id="rId2"/>
              </a:rPr>
              <a:t>GET</a:t>
            </a:r>
            <a:r>
              <a:rPr lang="zh-TW" altLang="en-US" dirty="0">
                <a:solidFill>
                  <a:srgbClr val="4183C4"/>
                </a:solidFill>
                <a:latin typeface="Arial" panose="020B0604020202020204" pitchFamily="34" charset="0"/>
              </a:rPr>
              <a:t> </a:t>
            </a:r>
            <a:r>
              <a:rPr lang="zh-TW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此方法只能向指定的資源要求取得資料，並不會更動到內部資源</a:t>
            </a:r>
            <a:endParaRPr lang="zh-TW" alt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86ABFA-E220-0043-B04D-CEF1F705FC49}"/>
              </a:ext>
            </a:extLst>
          </p:cNvPr>
          <p:cNvSpPr/>
          <p:nvPr/>
        </p:nvSpPr>
        <p:spPr>
          <a:xfrm>
            <a:off x="899209" y="2378702"/>
            <a:ext cx="3261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83C4"/>
                </a:solidFill>
                <a:latin typeface="Arial" panose="020B0604020202020204" pitchFamily="34" charset="0"/>
                <a:hlinkClick r:id="rId3"/>
              </a:rPr>
              <a:t>POST</a:t>
            </a:r>
            <a:r>
              <a:rPr lang="zh-TW" altLang="en-US" dirty="0">
                <a:solidFill>
                  <a:srgbClr val="4183C4"/>
                </a:solidFill>
                <a:latin typeface="Arial" panose="020B0604020202020204" pitchFamily="34" charset="0"/>
              </a:rPr>
              <a:t> </a:t>
            </a:r>
            <a:r>
              <a:rPr lang="zh-TW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向指定的資源提交資料</a:t>
            </a:r>
            <a:endParaRPr lang="zh-TW" alt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8AB704-B2FE-7449-A15C-7C4083BEFD51}"/>
              </a:ext>
            </a:extLst>
          </p:cNvPr>
          <p:cNvSpPr/>
          <p:nvPr/>
        </p:nvSpPr>
        <p:spPr>
          <a:xfrm>
            <a:off x="899209" y="2951778"/>
            <a:ext cx="378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83C4"/>
                </a:solidFill>
                <a:latin typeface="Arial" panose="020B0604020202020204" pitchFamily="34" charset="0"/>
                <a:hlinkClick r:id="rId4"/>
              </a:rPr>
              <a:t>PUT</a:t>
            </a:r>
            <a:r>
              <a:rPr lang="zh-TW" altLang="en-US" dirty="0">
                <a:solidFill>
                  <a:srgbClr val="4183C4"/>
                </a:solidFill>
                <a:latin typeface="Arial" panose="020B0604020202020204" pitchFamily="34" charset="0"/>
              </a:rPr>
              <a:t> </a:t>
            </a:r>
            <a:r>
              <a:rPr lang="zh-TW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向指定資源位置提交更新內容</a:t>
            </a:r>
            <a:endParaRPr lang="zh-TW" alt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BF8978-C1B6-A34A-8F97-AE29956FA7B2}"/>
              </a:ext>
            </a:extLst>
          </p:cNvPr>
          <p:cNvSpPr/>
          <p:nvPr/>
        </p:nvSpPr>
        <p:spPr>
          <a:xfrm>
            <a:off x="899209" y="3536891"/>
            <a:ext cx="4227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183C4"/>
                </a:solidFill>
                <a:latin typeface="Arial" panose="020B0604020202020204" pitchFamily="34" charset="0"/>
                <a:hlinkClick r:id="rId5"/>
              </a:rPr>
              <a:t>DELETE</a:t>
            </a:r>
            <a:r>
              <a:rPr lang="zh-TW" altLang="en-US" dirty="0">
                <a:solidFill>
                  <a:srgbClr val="4183C4"/>
                </a:solidFill>
                <a:latin typeface="Arial" panose="020B0604020202020204" pitchFamily="34" charset="0"/>
              </a:rPr>
              <a:t> </a:t>
            </a:r>
            <a:r>
              <a:rPr lang="zh-TW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向指定資源位置請求刪除內容</a:t>
            </a:r>
            <a:endParaRPr lang="zh-TW" alt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ED3529D-E7C6-224C-B6DD-269176EF65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05538" y="2709908"/>
            <a:ext cx="2392629" cy="239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43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C080-A3E2-7942-8F1D-F774EBAB8F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Python Flask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B68FF7-9F9A-794C-B534-C995C8A79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284" y="2568405"/>
            <a:ext cx="6322504" cy="2544816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965CC1A-EB53-3A4F-A36C-65452DCD34FC}"/>
              </a:ext>
            </a:extLst>
          </p:cNvPr>
          <p:cNvSpPr txBox="1">
            <a:spLocks/>
          </p:cNvSpPr>
          <p:nvPr/>
        </p:nvSpPr>
        <p:spPr>
          <a:xfrm>
            <a:off x="762804" y="1041417"/>
            <a:ext cx="85206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Flask 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是一個使用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Python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撰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寫的輕量級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 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應用框架。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179E91-015A-474E-9522-33068319A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367" y="3499960"/>
            <a:ext cx="1217335" cy="681707"/>
          </a:xfrm>
          <a:prstGeom prst="rect">
            <a:avLst/>
          </a:prstGeom>
        </p:spPr>
      </p:pic>
      <p:pic>
        <p:nvPicPr>
          <p:cNvPr id="3074" name="Picture 2" descr="Deep Learning by Python - Setup Environment - Anny Chang - F2E &amp; UI Designer">
            <a:extLst>
              <a:ext uri="{FF2B5EF4-FFF2-40B4-BE49-F238E27FC236}">
                <a16:creationId xmlns:a16="http://schemas.microsoft.com/office/drawing/2014/main" id="{EAFC5858-85E1-C549-AE2D-5859CFF78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75" y="3424762"/>
            <a:ext cx="832104" cy="83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336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8914" y="3304984"/>
            <a:ext cx="6629400" cy="1106970"/>
          </a:xfrm>
        </p:spPr>
        <p:txBody>
          <a:bodyPr/>
          <a:lstStyle/>
          <a:p>
            <a:r>
              <a:rPr lang="zh-CN" altLang="en-US" sz="3200" dirty="0"/>
              <a:t>手把手實作一個花朵分類器 </a:t>
            </a:r>
            <a:r>
              <a:rPr lang="en-US" altLang="zh-CN" sz="3200" dirty="0"/>
              <a:t>API</a:t>
            </a:r>
          </a:p>
          <a:p>
            <a:r>
              <a:rPr lang="zh-CN" altLang="en-US" sz="3200" dirty="0"/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285395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7849</TotalTime>
  <Words>348</Words>
  <Application>Microsoft Macintosh PowerPoint</Application>
  <PresentationFormat>Widescreen</PresentationFormat>
  <Paragraphs>50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等线</vt:lpstr>
      <vt:lpstr>微软雅黑</vt:lpstr>
      <vt:lpstr>Arial</vt:lpstr>
      <vt:lpstr>Calibri</vt:lpstr>
      <vt:lpstr>Century Gothic</vt:lpstr>
      <vt:lpstr>Helvetica Neue</vt:lpstr>
      <vt:lpstr>Helvetica Neue Bold Condensed</vt:lpstr>
      <vt:lpstr>Segoe UI Light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424</cp:revision>
  <dcterms:created xsi:type="dcterms:W3CDTF">2015-08-18T02:51:41Z</dcterms:created>
  <dcterms:modified xsi:type="dcterms:W3CDTF">2020-10-01T03:49:37Z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